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1714" cy="4624183"/>
          </a:xfrm>
          <a:prstGeom prst="rect">
            <a:avLst/>
          </a:prstGeom>
        </p:spPr>
      </p:pic>
      <p:sp useBgFill="1">
        <p:nvSpPr>
          <p:cNvPr id="7" name="Прямоугольник 6"/>
          <p:cNvSpPr/>
          <p:nvPr/>
        </p:nvSpPr>
        <p:spPr bwMode="white">
          <a:xfrm>
            <a:off x="0" y="3074522"/>
            <a:ext cx="9151416" cy="3783479"/>
          </a:xfrm>
          <a:custGeom>
            <a:avLst/>
            <a:gdLst/>
            <a:ahLst/>
            <a:cxnLst/>
            <a:rect l="l" t="t" r="r" b="b"/>
            <a:pathLst>
              <a:path w="12201888" h="3783479">
                <a:moveTo>
                  <a:pt x="12201888" y="0"/>
                </a:moveTo>
                <a:cubicBezTo>
                  <a:pt x="12200429" y="1116741"/>
                  <a:pt x="12191467" y="2278498"/>
                  <a:pt x="12188825" y="3404540"/>
                </a:cubicBezTo>
                <a:lnTo>
                  <a:pt x="12188825" y="3554879"/>
                </a:lnTo>
                <a:lnTo>
                  <a:pt x="12188825" y="3690879"/>
                </a:lnTo>
                <a:lnTo>
                  <a:pt x="12188825" y="3707279"/>
                </a:lnTo>
                <a:lnTo>
                  <a:pt x="12188825" y="3783479"/>
                </a:lnTo>
                <a:lnTo>
                  <a:pt x="0" y="3783479"/>
                </a:lnTo>
                <a:lnTo>
                  <a:pt x="0" y="3707279"/>
                </a:lnTo>
                <a:lnTo>
                  <a:pt x="0" y="3554879"/>
                </a:lnTo>
                <a:lnTo>
                  <a:pt x="0" y="641399"/>
                </a:lnTo>
                <a:cubicBezTo>
                  <a:pt x="3601335" y="-419044"/>
                  <a:pt x="9102102" y="1605485"/>
                  <a:pt x="1220188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олилиния 9"/>
          <p:cNvSpPr/>
          <p:nvPr/>
        </p:nvSpPr>
        <p:spPr>
          <a:xfrm rot="21388434">
            <a:off x="9177" y="2969834"/>
            <a:ext cx="9127430" cy="1238081"/>
          </a:xfrm>
          <a:custGeom>
            <a:avLst/>
            <a:gdLst/>
            <a:ahLst/>
            <a:cxnLst/>
            <a:rect l="l" t="t" r="r" b="b"/>
            <a:pathLst>
              <a:path w="12169907" h="1238081">
                <a:moveTo>
                  <a:pt x="2807331" y="101460"/>
                </a:moveTo>
                <a:cubicBezTo>
                  <a:pt x="6135545" y="328205"/>
                  <a:pt x="6673951" y="1596392"/>
                  <a:pt x="12165744" y="982579"/>
                </a:cubicBezTo>
                <a:lnTo>
                  <a:pt x="12160227" y="1072100"/>
                </a:lnTo>
                <a:cubicBezTo>
                  <a:pt x="5416860" y="1825439"/>
                  <a:pt x="6141899" y="-258272"/>
                  <a:pt x="0" y="232833"/>
                </a:cubicBezTo>
                <a:lnTo>
                  <a:pt x="5492" y="143708"/>
                </a:lnTo>
                <a:cubicBezTo>
                  <a:pt x="1145422" y="52200"/>
                  <a:pt x="2048826" y="49784"/>
                  <a:pt x="2807331" y="101460"/>
                </a:cubicBezTo>
                <a:close/>
                <a:moveTo>
                  <a:pt x="2811494" y="33894"/>
                </a:moveTo>
                <a:cubicBezTo>
                  <a:pt x="6139708" y="260639"/>
                  <a:pt x="6678114" y="1528826"/>
                  <a:pt x="12169907" y="915013"/>
                </a:cubicBezTo>
                <a:lnTo>
                  <a:pt x="12168059" y="945013"/>
                </a:lnTo>
                <a:cubicBezTo>
                  <a:pt x="5424692" y="1698351"/>
                  <a:pt x="6149730" y="-385359"/>
                  <a:pt x="7832" y="105746"/>
                </a:cubicBezTo>
                <a:lnTo>
                  <a:pt x="9656" y="76142"/>
                </a:lnTo>
                <a:cubicBezTo>
                  <a:pt x="1149586" y="-15366"/>
                  <a:pt x="2052990" y="-17782"/>
                  <a:pt x="2811494" y="33894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90000"/>
                  <a:lumMod val="80000"/>
                  <a:lumOff val="20000"/>
                </a:schemeClr>
              </a:gs>
              <a:gs pos="18000">
                <a:schemeClr val="bg2">
                  <a:lumMod val="92000"/>
                </a:schemeClr>
              </a:gs>
              <a:gs pos="37000">
                <a:schemeClr val="bg2">
                  <a:alpha val="90000"/>
                  <a:lumMod val="91000"/>
                </a:schemeClr>
              </a:gs>
              <a:gs pos="100000">
                <a:schemeClr val="bg2">
                  <a:lumMod val="80000"/>
                  <a:lumOff val="20000"/>
                </a:schemeClr>
              </a:gs>
            </a:gsLst>
            <a:path path="shape">
              <a:fillToRect l="50000" t="50000" r="50000" b="50000"/>
            </a:path>
          </a:gra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1" name="Полилиния 10"/>
          <p:cNvSpPr/>
          <p:nvPr/>
        </p:nvSpPr>
        <p:spPr>
          <a:xfrm rot="21388434">
            <a:off x="22254" y="2764069"/>
            <a:ext cx="9154392" cy="1559261"/>
          </a:xfrm>
          <a:custGeom>
            <a:avLst/>
            <a:gdLst/>
            <a:ahLst/>
            <a:cxnLst/>
            <a:rect l="l" t="t" r="r" b="b"/>
            <a:pathLst>
              <a:path w="12205856" h="1559261">
                <a:moveTo>
                  <a:pt x="12190266" y="1521455"/>
                </a:moveTo>
                <a:lnTo>
                  <a:pt x="12190701" y="1521482"/>
                </a:lnTo>
                <a:lnTo>
                  <a:pt x="12188851" y="1559261"/>
                </a:lnTo>
                <a:lnTo>
                  <a:pt x="12188416" y="1559245"/>
                </a:lnTo>
                <a:close/>
                <a:moveTo>
                  <a:pt x="12205856" y="208119"/>
                </a:moveTo>
                <a:lnTo>
                  <a:pt x="12203734" y="242562"/>
                </a:lnTo>
                <a:cubicBezTo>
                  <a:pt x="6796720" y="1874914"/>
                  <a:pt x="3447529" y="-395170"/>
                  <a:pt x="0" y="109344"/>
                </a:cubicBezTo>
                <a:lnTo>
                  <a:pt x="2124" y="74883"/>
                </a:lnTo>
                <a:cubicBezTo>
                  <a:pt x="3449654" y="-429611"/>
                  <a:pt x="6798843" y="1840472"/>
                  <a:pt x="12205856" y="208119"/>
                </a:cubicBezTo>
                <a:close/>
              </a:path>
            </a:pathLst>
          </a:custGeom>
          <a:gradFill>
            <a:gsLst>
              <a:gs pos="36000">
                <a:schemeClr val="bg2">
                  <a:alpha val="30000"/>
                  <a:lumMod val="0"/>
                  <a:lumOff val="100000"/>
                </a:schemeClr>
              </a:gs>
              <a:gs pos="100000">
                <a:schemeClr val="bg2">
                  <a:alpha val="48000"/>
                </a:schemeClr>
              </a:gs>
            </a:gsLst>
            <a:lin ang="2700000" scaled="1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2" name="Полилиния 11"/>
          <p:cNvSpPr/>
          <p:nvPr/>
        </p:nvSpPr>
        <p:spPr>
          <a:xfrm rot="21388434">
            <a:off x="-3439" y="3108508"/>
            <a:ext cx="9161365" cy="1052652"/>
          </a:xfrm>
          <a:custGeom>
            <a:avLst/>
            <a:gdLst/>
            <a:ahLst/>
            <a:cxnLst/>
            <a:rect l="l" t="t" r="r" b="b"/>
            <a:pathLst>
              <a:path w="12215153" h="1052652">
                <a:moveTo>
                  <a:pt x="12199582" y="613499"/>
                </a:moveTo>
                <a:lnTo>
                  <a:pt x="12196535" y="662961"/>
                </a:lnTo>
                <a:cubicBezTo>
                  <a:pt x="8659170" y="1895884"/>
                  <a:pt x="3236150" y="-250863"/>
                  <a:pt x="0" y="412868"/>
                </a:cubicBezTo>
                <a:lnTo>
                  <a:pt x="3057" y="363268"/>
                </a:lnTo>
                <a:cubicBezTo>
                  <a:pt x="3239190" y="-300459"/>
                  <a:pt x="8662172" y="1846263"/>
                  <a:pt x="12199582" y="613499"/>
                </a:cubicBezTo>
                <a:close/>
                <a:moveTo>
                  <a:pt x="12208353" y="471141"/>
                </a:moveTo>
                <a:lnTo>
                  <a:pt x="12202868" y="560177"/>
                </a:lnTo>
                <a:cubicBezTo>
                  <a:pt x="8665592" y="1793383"/>
                  <a:pt x="3242519" y="-353436"/>
                  <a:pt x="6325" y="310230"/>
                </a:cubicBezTo>
                <a:lnTo>
                  <a:pt x="11827" y="220949"/>
                </a:lnTo>
                <a:cubicBezTo>
                  <a:pt x="3247993" y="-442711"/>
                  <a:pt x="8670998" y="1704066"/>
                  <a:pt x="12208353" y="471141"/>
                </a:cubicBezTo>
                <a:close/>
                <a:moveTo>
                  <a:pt x="12215153" y="360807"/>
                </a:moveTo>
                <a:lnTo>
                  <a:pt x="12212631" y="401743"/>
                </a:lnTo>
                <a:cubicBezTo>
                  <a:pt x="8696050" y="1669577"/>
                  <a:pt x="3274141" y="-472216"/>
                  <a:pt x="15523" y="160967"/>
                </a:cubicBezTo>
                <a:lnTo>
                  <a:pt x="18051" y="119938"/>
                </a:lnTo>
                <a:cubicBezTo>
                  <a:pt x="3276657" y="-513245"/>
                  <a:pt x="8698537" y="1628531"/>
                  <a:pt x="12215153" y="360807"/>
                </a:cubicBezTo>
                <a:close/>
              </a:path>
            </a:pathLst>
          </a:custGeom>
          <a:gradFill>
            <a:gsLst>
              <a:gs pos="36000">
                <a:schemeClr val="bg2">
                  <a:alpha val="47000"/>
                  <a:lumMod val="0"/>
                  <a:lumOff val="100000"/>
                </a:schemeClr>
              </a:gs>
              <a:gs pos="100000">
                <a:schemeClr val="bg2">
                  <a:alpha val="82000"/>
                  <a:lumMod val="87000"/>
                  <a:lumOff val="13000"/>
                </a:schemeClr>
              </a:gs>
            </a:gsLst>
            <a:path path="rect">
              <a:fillToRect l="100000" t="100000"/>
            </a:path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0361" y="3937322"/>
            <a:ext cx="7200900" cy="162527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0361" y="5641975"/>
            <a:ext cx="7200900" cy="9141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none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288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33857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7515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15934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360" y="1928554"/>
            <a:ext cx="7200900" cy="226244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360" y="4267201"/>
            <a:ext cx="7200900" cy="934527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71584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0360" y="1828800"/>
            <a:ext cx="3486149" cy="3962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8075" y="1828800"/>
            <a:ext cx="3486150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546942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360" y="304800"/>
            <a:ext cx="72009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360" y="1777042"/>
            <a:ext cx="3483864" cy="941716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70360" y="2743200"/>
            <a:ext cx="3483864" cy="3048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103120">
              <a:defRPr sz="1600"/>
            </a:lvl6pPr>
            <a:lvl7pPr marL="2103120">
              <a:defRPr sz="1600"/>
            </a:lvl7pPr>
            <a:lvl8pPr marL="2103120">
              <a:defRPr sz="1600"/>
            </a:lvl8pPr>
            <a:lvl9pPr marL="2103120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7397" y="1777042"/>
            <a:ext cx="3483864" cy="941716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87397" y="2743200"/>
            <a:ext cx="3483864" cy="3048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103120">
              <a:defRPr sz="1600"/>
            </a:lvl6pPr>
            <a:lvl7pPr marL="2103120">
              <a:defRPr sz="1600"/>
            </a:lvl7pPr>
            <a:lvl8pPr marL="2103120">
              <a:defRPr sz="1600"/>
            </a:lvl8pPr>
            <a:lvl9pPr marL="2103120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05708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84201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5900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010" y="533401"/>
            <a:ext cx="3429001" cy="2743199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7910" y="533401"/>
            <a:ext cx="4457702" cy="5257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010" y="3429001"/>
            <a:ext cx="3429000" cy="2362199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8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43594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3"/>
            <a:ext cx="4914989" cy="6004510"/>
          </a:xfrm>
          <a:custGeom>
            <a:avLst/>
            <a:gdLst/>
            <a:ahLst/>
            <a:cxnLst/>
            <a:rect l="l" t="t" r="r" b="b"/>
            <a:pathLst>
              <a:path w="6551611" h="6004510">
                <a:moveTo>
                  <a:pt x="0" y="0"/>
                </a:moveTo>
                <a:lnTo>
                  <a:pt x="6551611" y="0"/>
                </a:lnTo>
                <a:lnTo>
                  <a:pt x="6551611" y="6004510"/>
                </a:lnTo>
                <a:cubicBezTo>
                  <a:pt x="4321482" y="5960049"/>
                  <a:pt x="2628293" y="5340418"/>
                  <a:pt x="0" y="5768658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6788" y="533402"/>
            <a:ext cx="3429894" cy="274319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 b="0" i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56787" y="3429002"/>
            <a:ext cx="3429893" cy="2362199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3/12/2014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3030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7"/>
          <p:cNvGrpSpPr/>
          <p:nvPr/>
        </p:nvGrpSpPr>
        <p:grpSpPr>
          <a:xfrm>
            <a:off x="-3439" y="5374940"/>
            <a:ext cx="9180085" cy="1559261"/>
            <a:chOff x="-4585" y="2764068"/>
            <a:chExt cx="12240113" cy="1559261"/>
          </a:xfrm>
        </p:grpSpPr>
        <p:sp>
          <p:nvSpPr>
            <p:cNvPr id="9" name="Полилиния 8"/>
            <p:cNvSpPr/>
            <p:nvPr/>
          </p:nvSpPr>
          <p:spPr>
            <a:xfrm rot="21388434">
              <a:off x="12235" y="2982534"/>
              <a:ext cx="12169907" cy="1238081"/>
            </a:xfrm>
            <a:custGeom>
              <a:avLst/>
              <a:gdLst/>
              <a:ahLst/>
              <a:cxnLst/>
              <a:rect l="l" t="t" r="r" b="b"/>
              <a:pathLst>
                <a:path w="12169907" h="1238081">
                  <a:moveTo>
                    <a:pt x="2807331" y="101460"/>
                  </a:moveTo>
                  <a:cubicBezTo>
                    <a:pt x="6135545" y="328205"/>
                    <a:pt x="6673951" y="1596392"/>
                    <a:pt x="12165744" y="982579"/>
                  </a:cubicBezTo>
                  <a:lnTo>
                    <a:pt x="12160227" y="1072100"/>
                  </a:lnTo>
                  <a:cubicBezTo>
                    <a:pt x="5416860" y="1825439"/>
                    <a:pt x="6141899" y="-258272"/>
                    <a:pt x="0" y="232833"/>
                  </a:cubicBezTo>
                  <a:lnTo>
                    <a:pt x="5492" y="143708"/>
                  </a:lnTo>
                  <a:cubicBezTo>
                    <a:pt x="1145422" y="52200"/>
                    <a:pt x="2048826" y="49784"/>
                    <a:pt x="2807331" y="101460"/>
                  </a:cubicBezTo>
                  <a:close/>
                  <a:moveTo>
                    <a:pt x="2811494" y="33894"/>
                  </a:moveTo>
                  <a:cubicBezTo>
                    <a:pt x="6139708" y="260639"/>
                    <a:pt x="6678114" y="1528826"/>
                    <a:pt x="12169907" y="915013"/>
                  </a:cubicBezTo>
                  <a:lnTo>
                    <a:pt x="12168059" y="945013"/>
                  </a:lnTo>
                  <a:cubicBezTo>
                    <a:pt x="5424692" y="1698351"/>
                    <a:pt x="6149730" y="-385359"/>
                    <a:pt x="7832" y="105746"/>
                  </a:cubicBezTo>
                  <a:lnTo>
                    <a:pt x="9656" y="76142"/>
                  </a:lnTo>
                  <a:cubicBezTo>
                    <a:pt x="1149586" y="-15366"/>
                    <a:pt x="2052990" y="-17782"/>
                    <a:pt x="2811494" y="33894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alpha val="90000"/>
                    <a:lumMod val="80000"/>
                    <a:lumOff val="20000"/>
                  </a:schemeClr>
                </a:gs>
                <a:gs pos="18000">
                  <a:schemeClr val="bg2">
                    <a:lumMod val="92000"/>
                  </a:schemeClr>
                </a:gs>
                <a:gs pos="37000">
                  <a:schemeClr val="bg2">
                    <a:alpha val="90000"/>
                    <a:lumMod val="91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path path="shape">
                <a:fillToRect l="50000" t="50000" r="50000" b="50000"/>
              </a:path>
            </a:gra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олилиния 9"/>
            <p:cNvSpPr/>
            <p:nvPr/>
          </p:nvSpPr>
          <p:spPr>
            <a:xfrm rot="21388434">
              <a:off x="29672" y="2764068"/>
              <a:ext cx="12205856" cy="1559261"/>
            </a:xfrm>
            <a:custGeom>
              <a:avLst/>
              <a:gdLst/>
              <a:ahLst/>
              <a:cxnLst/>
              <a:rect l="l" t="t" r="r" b="b"/>
              <a:pathLst>
                <a:path w="12205856" h="1559261">
                  <a:moveTo>
                    <a:pt x="12190266" y="1521455"/>
                  </a:moveTo>
                  <a:lnTo>
                    <a:pt x="12190701" y="1521482"/>
                  </a:lnTo>
                  <a:lnTo>
                    <a:pt x="12188851" y="1559261"/>
                  </a:lnTo>
                  <a:lnTo>
                    <a:pt x="12188416" y="1559245"/>
                  </a:lnTo>
                  <a:close/>
                  <a:moveTo>
                    <a:pt x="12205856" y="208119"/>
                  </a:moveTo>
                  <a:lnTo>
                    <a:pt x="12203734" y="242562"/>
                  </a:lnTo>
                  <a:cubicBezTo>
                    <a:pt x="6796720" y="1874914"/>
                    <a:pt x="3447529" y="-395170"/>
                    <a:pt x="0" y="109344"/>
                  </a:cubicBezTo>
                  <a:lnTo>
                    <a:pt x="2124" y="74883"/>
                  </a:lnTo>
                  <a:cubicBezTo>
                    <a:pt x="3449654" y="-429611"/>
                    <a:pt x="6798843" y="1840472"/>
                    <a:pt x="12205856" y="208119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30000"/>
                    <a:lumMod val="0"/>
                    <a:lumOff val="100000"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27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1" name="Полилиния 10"/>
            <p:cNvSpPr/>
            <p:nvPr/>
          </p:nvSpPr>
          <p:spPr>
            <a:xfrm rot="21388434">
              <a:off x="-4585" y="3108508"/>
              <a:ext cx="12215153" cy="1052652"/>
            </a:xfrm>
            <a:custGeom>
              <a:avLst/>
              <a:gdLst/>
              <a:ahLst/>
              <a:cxnLst/>
              <a:rect l="l" t="t" r="r" b="b"/>
              <a:pathLst>
                <a:path w="12215153" h="1052652">
                  <a:moveTo>
                    <a:pt x="12199582" y="613499"/>
                  </a:moveTo>
                  <a:lnTo>
                    <a:pt x="12196535" y="662961"/>
                  </a:lnTo>
                  <a:cubicBezTo>
                    <a:pt x="8659170" y="1895884"/>
                    <a:pt x="3236150" y="-250863"/>
                    <a:pt x="0" y="412868"/>
                  </a:cubicBezTo>
                  <a:lnTo>
                    <a:pt x="3057" y="363268"/>
                  </a:lnTo>
                  <a:cubicBezTo>
                    <a:pt x="3239190" y="-300459"/>
                    <a:pt x="8662172" y="1846263"/>
                    <a:pt x="12199582" y="613499"/>
                  </a:cubicBezTo>
                  <a:close/>
                  <a:moveTo>
                    <a:pt x="12208353" y="471141"/>
                  </a:moveTo>
                  <a:lnTo>
                    <a:pt x="12202868" y="560177"/>
                  </a:lnTo>
                  <a:cubicBezTo>
                    <a:pt x="8665592" y="1793383"/>
                    <a:pt x="3242519" y="-353436"/>
                    <a:pt x="6325" y="310230"/>
                  </a:cubicBezTo>
                  <a:lnTo>
                    <a:pt x="11827" y="220949"/>
                  </a:lnTo>
                  <a:cubicBezTo>
                    <a:pt x="3247993" y="-442711"/>
                    <a:pt x="8670998" y="1704066"/>
                    <a:pt x="12208353" y="471141"/>
                  </a:cubicBezTo>
                  <a:close/>
                  <a:moveTo>
                    <a:pt x="12215153" y="360807"/>
                  </a:moveTo>
                  <a:lnTo>
                    <a:pt x="12212631" y="401743"/>
                  </a:lnTo>
                  <a:cubicBezTo>
                    <a:pt x="8696050" y="1669577"/>
                    <a:pt x="3274141" y="-472216"/>
                    <a:pt x="15523" y="160967"/>
                  </a:cubicBezTo>
                  <a:lnTo>
                    <a:pt x="18051" y="119938"/>
                  </a:lnTo>
                  <a:cubicBezTo>
                    <a:pt x="3276657" y="-513245"/>
                    <a:pt x="8698537" y="1628531"/>
                    <a:pt x="12215153" y="360807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47000"/>
                    <a:lumMod val="0"/>
                    <a:lumOff val="100000"/>
                  </a:schemeClr>
                </a:gs>
                <a:gs pos="100000">
                  <a:schemeClr val="bg2">
                    <a:alpha val="82000"/>
                    <a:lumMod val="87000"/>
                    <a:lumOff val="13000"/>
                  </a:schemeClr>
                </a:gs>
              </a:gsLst>
              <a:path path="rect">
                <a:fillToRect l="100000" t="100000"/>
              </a:path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360" y="304800"/>
            <a:ext cx="72009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360" y="1828801"/>
            <a:ext cx="7200899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92133" y="6400800"/>
            <a:ext cx="116149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44213AF-26F6-41FA-8D85-E2C5388D6E58}" type="datetimeFigureOut">
              <a:rPr lang="en-US" smtClean="0"/>
              <a:pPr/>
              <a:t>3/12/2014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74365" y="6400800"/>
            <a:ext cx="4466126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363732" y="6400800"/>
            <a:ext cx="8001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887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031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603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747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319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Возвратная форма глагола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stihi.ru/pics/2012/08/03/17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www.proza.ru/pics/2012/04/01/16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989032"/>
          </a:xfrm>
          <a:prstGeom prst="rect">
            <a:avLst/>
          </a:prstGeom>
          <a:noFill/>
        </p:spPr>
      </p:pic>
      <p:pic>
        <p:nvPicPr>
          <p:cNvPr id="1030" name="Picture 6" descr="http://www.auto39.ru/articles/im_large/sea/m-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  <p:pic>
        <p:nvPicPr>
          <p:cNvPr id="1032" name="Picture 8" descr="http://prizrak.ws/uploads/0000/35/39/372879-4-f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10287072" cy="7261436"/>
          </a:xfrm>
          <a:prstGeom prst="rect">
            <a:avLst/>
          </a:prstGeom>
          <a:noFill/>
        </p:spPr>
      </p:pic>
      <p:pic>
        <p:nvPicPr>
          <p:cNvPr id="1034" name="Picture 10" descr="http://gosailing.ru/images/big/aegean_sea0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714412" y="0"/>
            <a:ext cx="11430000" cy="8077200"/>
          </a:xfrm>
          <a:prstGeom prst="rect">
            <a:avLst/>
          </a:prstGeom>
          <a:noFill/>
        </p:spPr>
      </p:pic>
      <p:pic>
        <p:nvPicPr>
          <p:cNvPr id="1038" name="Picture 14" descr="http://www.proza.ru/pics/2008/03/30/52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609600" y="0"/>
            <a:ext cx="11182392" cy="838679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6673474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Проверим готовность корабля к далекому плаванью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первый шаг  из  бортового журнала.</a:t>
            </a:r>
          </a:p>
          <a:p>
            <a:r>
              <a:rPr lang="ru-RU" dirty="0" smtClean="0"/>
              <a:t>Работайте четко, аккуратно. Следите за посадкой, положением тетради.</a:t>
            </a:r>
            <a:endParaRPr lang="ru-RU" dirty="0"/>
          </a:p>
        </p:txBody>
      </p:sp>
      <p:pic>
        <p:nvPicPr>
          <p:cNvPr id="27650" name="Picture 2" descr="http://ts1.mm.bing.net/th?id=H.4516030196942576&amp;pid=1.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58082" y="214290"/>
            <a:ext cx="1490173" cy="1500174"/>
          </a:xfrm>
          <a:prstGeom prst="rect">
            <a:avLst/>
          </a:prstGeom>
          <a:noFill/>
        </p:spPr>
      </p:pic>
      <p:pic>
        <p:nvPicPr>
          <p:cNvPr id="27652" name="Picture 4" descr="http://www.adeti.ru/assets/images/demi_mebel/pravil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648074"/>
            <a:ext cx="3810000" cy="320992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/>
              <a:t> </a:t>
            </a:r>
            <a:r>
              <a:rPr lang="ru-RU" sz="4800" dirty="0" smtClean="0"/>
              <a:t>       </a:t>
            </a:r>
            <a:r>
              <a:rPr lang="ru-RU" sz="5400" b="1" dirty="0" smtClean="0">
                <a:solidFill>
                  <a:srgbClr val="FF0000"/>
                </a:solidFill>
              </a:rPr>
              <a:t>Признаки     глагола: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       спряжение,               время,         род,  число,        лицо, </a:t>
            </a: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   </a:t>
            </a:r>
          </a:p>
        </p:txBody>
      </p:sp>
      <p:pic>
        <p:nvPicPr>
          <p:cNvPr id="28674" name="Picture 2" descr="http://im5-tub-ru.yandex.net/i?id=148504664-5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1428750" cy="13335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42984"/>
            <a:ext cx="7200899" cy="379096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1500" dirty="0" smtClean="0"/>
              <a:t> </a:t>
            </a:r>
            <a:r>
              <a:rPr lang="ru-RU" sz="11500" dirty="0" err="1" smtClean="0"/>
              <a:t>Возвр.ф</a:t>
            </a:r>
            <a:endParaRPr lang="ru-RU" sz="11500" dirty="0"/>
          </a:p>
        </p:txBody>
      </p:sp>
      <p:pic>
        <p:nvPicPr>
          <p:cNvPr id="4" name="Picture 6" descr="http://im0-tub-ru.yandex.net/i?id=398593902-3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000372"/>
            <a:ext cx="2928958" cy="28313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200900" cy="1000108"/>
          </a:xfrm>
        </p:spPr>
        <p:txBody>
          <a:bodyPr/>
          <a:lstStyle/>
          <a:p>
            <a:pPr algn="ctr"/>
            <a:r>
              <a:rPr lang="ru-RU" dirty="0" smtClean="0"/>
              <a:t>Корзина идей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0" name="Picture 4" descr="http://rattan.nvline.com/img/ware/n_img/31-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571612"/>
            <a:ext cx="5186442" cy="478634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9704" name="Picture 8" descr="C:\Documents and Settings\Admin\Мои документы\29fb546966b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1714488"/>
            <a:ext cx="1428760" cy="1284479"/>
          </a:xfrm>
          <a:prstGeom prst="rect">
            <a:avLst/>
          </a:prstGeom>
          <a:noFill/>
        </p:spPr>
      </p:pic>
      <p:pic>
        <p:nvPicPr>
          <p:cNvPr id="29706" name="Picture 10" descr="http://i028.radikal.ru/0807/be/063144a6a33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2786058"/>
            <a:ext cx="1785950" cy="1752650"/>
          </a:xfrm>
          <a:prstGeom prst="rect">
            <a:avLst/>
          </a:prstGeom>
          <a:noFill/>
        </p:spPr>
      </p:pic>
      <p:pic>
        <p:nvPicPr>
          <p:cNvPr id="29710" name="Picture 14" descr="http://i079.radikal.ru/0807/f3/bb5f9650c86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1357298"/>
            <a:ext cx="2714644" cy="2477113"/>
          </a:xfrm>
          <a:prstGeom prst="rect">
            <a:avLst/>
          </a:prstGeom>
          <a:noFill/>
        </p:spPr>
      </p:pic>
      <p:pic>
        <p:nvPicPr>
          <p:cNvPr id="29711" name="Picture 15" descr="C:\Documents and Settings\Admin\Мои документы\4636453f5905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14546" y="3286124"/>
            <a:ext cx="2808775" cy="2071702"/>
          </a:xfrm>
          <a:prstGeom prst="rect">
            <a:avLst/>
          </a:prstGeom>
          <a:noFill/>
        </p:spPr>
      </p:pic>
      <p:pic>
        <p:nvPicPr>
          <p:cNvPr id="29713" name="Picture 17" descr="http://i074.radikal.ru/0807/3f/8b6a84cdb595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00233" y="2928934"/>
            <a:ext cx="1722340" cy="15716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200900" cy="92867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Что умеет каждый матрос?</a:t>
            </a:r>
            <a:endParaRPr lang="ru-RU" sz="4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357298"/>
          <a:ext cx="7200900" cy="4629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50"/>
                <a:gridCol w="3600450"/>
              </a:tblGrid>
              <a:tr h="857250">
                <a:tc>
                  <a:txBody>
                    <a:bodyPr/>
                    <a:lstStyle/>
                    <a:p>
                      <a:r>
                        <a:rPr lang="ru-RU" sz="5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учить</a:t>
                      </a:r>
                      <a:endParaRPr lang="ru-RU" sz="54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5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учиться</a:t>
                      </a:r>
                      <a:endParaRPr lang="ru-RU" sz="54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28688">
                <a:tc>
                  <a:txBody>
                    <a:bodyPr/>
                    <a:lstStyle/>
                    <a:p>
                      <a:r>
                        <a:rPr lang="ru-RU" sz="5400" b="0" dirty="0" smtClean="0"/>
                        <a:t>мыть</a:t>
                      </a:r>
                      <a:endParaRPr lang="ru-RU" sz="5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0" dirty="0" smtClean="0"/>
                        <a:t>мыться</a:t>
                      </a:r>
                      <a:endParaRPr lang="ru-RU" sz="5400" b="0" dirty="0"/>
                    </a:p>
                  </a:txBody>
                  <a:tcPr/>
                </a:tc>
              </a:tr>
              <a:tr h="928688">
                <a:tc>
                  <a:txBody>
                    <a:bodyPr/>
                    <a:lstStyle/>
                    <a:p>
                      <a:r>
                        <a:rPr lang="ru-RU" sz="5400" b="0" dirty="0" smtClean="0"/>
                        <a:t>слушать</a:t>
                      </a:r>
                      <a:endParaRPr lang="ru-RU" sz="5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0" dirty="0" smtClean="0"/>
                        <a:t>слушаться</a:t>
                      </a:r>
                      <a:endParaRPr lang="ru-RU" sz="5400" b="0" dirty="0"/>
                    </a:p>
                  </a:txBody>
                  <a:tcPr/>
                </a:tc>
              </a:tr>
              <a:tr h="928688">
                <a:tc>
                  <a:txBody>
                    <a:bodyPr/>
                    <a:lstStyle/>
                    <a:p>
                      <a:r>
                        <a:rPr lang="ru-RU" sz="5400" b="0" dirty="0" smtClean="0"/>
                        <a:t>закалять</a:t>
                      </a:r>
                      <a:endParaRPr lang="ru-RU" sz="5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0" dirty="0" smtClean="0"/>
                        <a:t>закаляться</a:t>
                      </a:r>
                      <a:endParaRPr lang="ru-RU" sz="5400" b="0" dirty="0"/>
                    </a:p>
                  </a:txBody>
                  <a:tcPr/>
                </a:tc>
              </a:tr>
              <a:tr h="928688">
                <a:tc>
                  <a:txBody>
                    <a:bodyPr/>
                    <a:lstStyle/>
                    <a:p>
                      <a:r>
                        <a:rPr lang="ru-RU" sz="5400" b="0" dirty="0" smtClean="0"/>
                        <a:t>одевать</a:t>
                      </a:r>
                      <a:endParaRPr lang="ru-RU" sz="5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0" dirty="0" smtClean="0"/>
                        <a:t>одеваться</a:t>
                      </a:r>
                      <a:endParaRPr lang="ru-RU" sz="54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1746" name="Picture 2" descr="http://ts4.mm.bing.net/th?id=H.4633085243557095&amp;pid=1.9"/>
          <p:cNvPicPr>
            <a:picLocks noChangeAspect="1" noChangeArrowheads="1"/>
          </p:cNvPicPr>
          <p:nvPr/>
        </p:nvPicPr>
        <p:blipFill>
          <a:blip r:embed="rId2" cstate="print"/>
          <a:srcRect l="11766" r="12030" b="2500"/>
          <a:stretch>
            <a:fillRect/>
          </a:stretch>
        </p:blipFill>
        <p:spPr bwMode="auto">
          <a:xfrm>
            <a:off x="7786678" y="0"/>
            <a:ext cx="1357322" cy="278605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Овал 5"/>
          <p:cNvSpPr/>
          <p:nvPr/>
        </p:nvSpPr>
        <p:spPr>
          <a:xfrm>
            <a:off x="6000760" y="1571612"/>
            <a:ext cx="928694" cy="642942"/>
          </a:xfrm>
          <a:prstGeom prst="ellipse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857884" y="2428868"/>
            <a:ext cx="928694" cy="642942"/>
          </a:xfrm>
          <a:prstGeom prst="ellipse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86578" y="3357562"/>
            <a:ext cx="928694" cy="642942"/>
          </a:xfrm>
          <a:prstGeom prst="ellipse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929454" y="4286256"/>
            <a:ext cx="928694" cy="642942"/>
          </a:xfrm>
          <a:prstGeom prst="ellipse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15140" y="5214950"/>
            <a:ext cx="928694" cy="642942"/>
          </a:xfrm>
          <a:prstGeom prst="ellipse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овина рамки 11"/>
          <p:cNvSpPr/>
          <p:nvPr/>
        </p:nvSpPr>
        <p:spPr>
          <a:xfrm rot="2683355">
            <a:off x="6092321" y="1278029"/>
            <a:ext cx="714348" cy="785818"/>
          </a:xfrm>
          <a:prstGeom prst="halfFrame">
            <a:avLst>
              <a:gd name="adj1" fmla="val 5599"/>
              <a:gd name="adj2" fmla="val 98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оловина рамки 12"/>
          <p:cNvSpPr/>
          <p:nvPr/>
        </p:nvSpPr>
        <p:spPr>
          <a:xfrm rot="2683355">
            <a:off x="5959531" y="2280712"/>
            <a:ext cx="714348" cy="785818"/>
          </a:xfrm>
          <a:prstGeom prst="halfFrame">
            <a:avLst>
              <a:gd name="adj1" fmla="val 5599"/>
              <a:gd name="adj2" fmla="val 98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оловина рамки 13"/>
          <p:cNvSpPr/>
          <p:nvPr/>
        </p:nvSpPr>
        <p:spPr>
          <a:xfrm rot="2683355">
            <a:off x="6888226" y="3209406"/>
            <a:ext cx="714348" cy="785818"/>
          </a:xfrm>
          <a:prstGeom prst="halfFrame">
            <a:avLst>
              <a:gd name="adj1" fmla="val 5599"/>
              <a:gd name="adj2" fmla="val 98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оловина рамки 14"/>
          <p:cNvSpPr/>
          <p:nvPr/>
        </p:nvSpPr>
        <p:spPr>
          <a:xfrm rot="2683355">
            <a:off x="7031102" y="3995223"/>
            <a:ext cx="714348" cy="785818"/>
          </a:xfrm>
          <a:prstGeom prst="halfFrame">
            <a:avLst>
              <a:gd name="adj1" fmla="val 5599"/>
              <a:gd name="adj2" fmla="val 98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оловина рамки 15"/>
          <p:cNvSpPr/>
          <p:nvPr/>
        </p:nvSpPr>
        <p:spPr>
          <a:xfrm rot="2683355">
            <a:off x="6816789" y="5066794"/>
            <a:ext cx="714348" cy="785818"/>
          </a:xfrm>
          <a:prstGeom prst="halfFrame">
            <a:avLst>
              <a:gd name="adj1" fmla="val 5599"/>
              <a:gd name="adj2" fmla="val 98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0360" y="2500305"/>
            <a:ext cx="7200899" cy="32908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Умываются</a:t>
            </a:r>
            <a:endParaRPr lang="ru-RU" sz="9600" dirty="0"/>
          </a:p>
        </p:txBody>
      </p:sp>
      <p:sp>
        <p:nvSpPr>
          <p:cNvPr id="4" name="Фигура, имеющая форму буквы L 3"/>
          <p:cNvSpPr/>
          <p:nvPr/>
        </p:nvSpPr>
        <p:spPr>
          <a:xfrm rot="10800000">
            <a:off x="1071538" y="2428868"/>
            <a:ext cx="785818" cy="214314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Арка 4"/>
          <p:cNvSpPr/>
          <p:nvPr/>
        </p:nvSpPr>
        <p:spPr>
          <a:xfrm>
            <a:off x="1928794" y="2428868"/>
            <a:ext cx="1928826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оловина рамки 5"/>
          <p:cNvSpPr/>
          <p:nvPr/>
        </p:nvSpPr>
        <p:spPr>
          <a:xfrm rot="2683355">
            <a:off x="6183334" y="2471960"/>
            <a:ext cx="648789" cy="785818"/>
          </a:xfrm>
          <a:prstGeom prst="halfFrame">
            <a:avLst>
              <a:gd name="adj1" fmla="val 5599"/>
              <a:gd name="adj2" fmla="val 98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оловина рамки 6"/>
          <p:cNvSpPr/>
          <p:nvPr/>
        </p:nvSpPr>
        <p:spPr>
          <a:xfrm rot="2683355">
            <a:off x="3997800" y="2507793"/>
            <a:ext cx="405577" cy="443068"/>
          </a:xfrm>
          <a:prstGeom prst="halfFrame">
            <a:avLst>
              <a:gd name="adj1" fmla="val 18923"/>
              <a:gd name="adj2" fmla="val 284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643182"/>
            <a:ext cx="1357322" cy="1143008"/>
          </a:xfrm>
          <a:prstGeom prst="rect">
            <a:avLst/>
          </a:prstGeom>
          <a:solidFill>
            <a:schemeClr val="accent1">
              <a:alpha val="3000"/>
            </a:schemeClr>
          </a:solidFill>
          <a:ln w="698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Фигура, имеющая форму буквы L 8"/>
          <p:cNvSpPr/>
          <p:nvPr/>
        </p:nvSpPr>
        <p:spPr>
          <a:xfrm>
            <a:off x="928662" y="3571876"/>
            <a:ext cx="3500462" cy="142876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/>
        </p:nvSpPr>
        <p:spPr>
          <a:xfrm flipH="1">
            <a:off x="6143636" y="3571876"/>
            <a:ext cx="1000132" cy="142876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://900igr.net/datas/obschestvoznanie/Otsenka/0020-020-Sinkvej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0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Тема40</Template>
  <TotalTime>470</TotalTime>
  <Words>68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Тема40</vt:lpstr>
      <vt:lpstr>Русский язык 4 класс</vt:lpstr>
      <vt:lpstr>Слайд 2</vt:lpstr>
      <vt:lpstr>Проверим готовность корабля к далекому плаванью</vt:lpstr>
      <vt:lpstr>        Признаки     глагола:</vt:lpstr>
      <vt:lpstr>Слайд 5</vt:lpstr>
      <vt:lpstr>Корзина идей</vt:lpstr>
      <vt:lpstr>Что умеет каждый матрос?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4 класс</dc:title>
  <dc:creator>ErmolinOlga</dc:creator>
  <cp:lastModifiedBy>non</cp:lastModifiedBy>
  <cp:revision>43</cp:revision>
  <dcterms:created xsi:type="dcterms:W3CDTF">2013-03-05T13:10:48Z</dcterms:created>
  <dcterms:modified xsi:type="dcterms:W3CDTF">2014-03-12T19:44:02Z</dcterms:modified>
</cp:coreProperties>
</file>